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0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Codec Pro" panose="020B0604020202020204" charset="0"/>
      <p:regular r:id="rId17"/>
    </p:embeddedFont>
    <p:embeddedFont>
      <p:font typeface="Codec Pro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svg>
</file>

<file path=ppt/media/image11.jpeg>
</file>

<file path=ppt/media/image12.jpeg>
</file>

<file path=ppt/media/image13.png>
</file>

<file path=ppt/media/image14.sv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CharithaC951/CSCI-6660-TermProject.git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555" b="-6555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4237358" y="3600226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2291836" y="2915216"/>
            <a:ext cx="15566895" cy="1250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53"/>
              </a:lnSpc>
            </a:pPr>
            <a:r>
              <a:rPr lang="en-US" sz="8163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CSCI - 6660 TERM PROJECT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91836" y="4583224"/>
            <a:ext cx="13638317" cy="4912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37"/>
              </a:lnSpc>
            </a:pPr>
            <a:endParaRPr/>
          </a:p>
          <a:p>
            <a:pPr algn="ctr">
              <a:lnSpc>
                <a:spcPts val="6837"/>
              </a:lnSpc>
            </a:pPr>
            <a:r>
              <a:rPr lang="en-US" sz="4883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TEAM MEMBERS</a:t>
            </a:r>
          </a:p>
          <a:p>
            <a:pPr algn="ctr">
              <a:lnSpc>
                <a:spcPts val="6837"/>
              </a:lnSpc>
            </a:pPr>
            <a:endParaRPr lang="en-US" sz="4883">
              <a:solidFill>
                <a:srgbClr val="CB6CE6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ctr">
              <a:lnSpc>
                <a:spcPts val="5997"/>
              </a:lnSpc>
            </a:pPr>
            <a:r>
              <a:rPr lang="en-US" sz="4283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NAVEENA DHULIPALLA</a:t>
            </a:r>
          </a:p>
          <a:p>
            <a:pPr algn="ctr">
              <a:lnSpc>
                <a:spcPts val="5997"/>
              </a:lnSpc>
            </a:pPr>
            <a:r>
              <a:rPr lang="en-US" sz="4283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CHARITHA CHINNAPAPANNAGARI</a:t>
            </a:r>
          </a:p>
          <a:p>
            <a:pPr algn="ctr">
              <a:lnSpc>
                <a:spcPts val="5997"/>
              </a:lnSpc>
              <a:spcBef>
                <a:spcPct val="0"/>
              </a:spcBef>
            </a:pPr>
            <a:r>
              <a:rPr lang="en-US" sz="4283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JAHEERABI MOHAMMAD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D2F3B5-8FE6-988D-7838-4B7512AA3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5520836-8A92-7817-570C-6ED273AE436C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58E244DD-377E-B008-BF24-FD60069F30FC}"/>
              </a:ext>
            </a:extLst>
          </p:cNvPr>
          <p:cNvSpPr/>
          <p:nvPr/>
        </p:nvSpPr>
        <p:spPr>
          <a:xfrm>
            <a:off x="7282842" y="-5282663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5AEAAE69-D7CB-3AFD-71F7-0A0D7F636D47}"/>
              </a:ext>
            </a:extLst>
          </p:cNvPr>
          <p:cNvSpPr/>
          <p:nvPr/>
        </p:nvSpPr>
        <p:spPr>
          <a:xfrm>
            <a:off x="14540106" y="2626055"/>
            <a:ext cx="3453813" cy="7568117"/>
          </a:xfrm>
          <a:custGeom>
            <a:avLst/>
            <a:gdLst/>
            <a:ahLst/>
            <a:cxnLst/>
            <a:rect l="l" t="t" r="r" b="b"/>
            <a:pathLst>
              <a:path w="3453813" h="7568117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1B978CCC-A9EF-0EB1-2323-845993681DA5}"/>
              </a:ext>
            </a:extLst>
          </p:cNvPr>
          <p:cNvSpPr txBox="1"/>
          <p:nvPr/>
        </p:nvSpPr>
        <p:spPr>
          <a:xfrm>
            <a:off x="274275" y="478074"/>
            <a:ext cx="16764000" cy="19492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7000" dirty="0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Reinforcement Deep Learning Model</a:t>
            </a:r>
          </a:p>
          <a:p>
            <a:pPr algn="ctr">
              <a:lnSpc>
                <a:spcPts val="7618"/>
              </a:lnSpc>
            </a:pPr>
            <a:r>
              <a:rPr lang="en-US" sz="7000" dirty="0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Proximal Policy Optimization (PPO)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95FD7E2-8E04-5C3E-603D-7714AE294351}"/>
              </a:ext>
            </a:extLst>
          </p:cNvPr>
          <p:cNvSpPr txBox="1"/>
          <p:nvPr/>
        </p:nvSpPr>
        <p:spPr>
          <a:xfrm>
            <a:off x="1762031" y="1741348"/>
            <a:ext cx="14763939" cy="49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DE59BD3-BE4F-0869-1438-3D7CB36AFE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081" y="2738309"/>
            <a:ext cx="17804361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4000" dirty="0">
                <a:solidFill>
                  <a:schemeClr val="bg1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Proximal Policy Optimization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IN" sz="4000" dirty="0">
              <a:solidFill>
                <a:schemeClr val="bg1"/>
              </a:solidFill>
              <a:latin typeface="Codec Pro" panose="020B060402020202020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4000" dirty="0">
                <a:solidFill>
                  <a:schemeClr val="bg1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PPO is an on-policy reinforcement learning algorithm that is considered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4000" dirty="0">
                <a:solidFill>
                  <a:schemeClr val="bg1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more stable and reliable than  traditional policy gradient methods.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IN" altLang="en-US" sz="4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latin typeface="Codec Pro" panose="020B0604020202020204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4000" dirty="0">
                <a:solidFill>
                  <a:schemeClr val="bg1"/>
                </a:solidFill>
                <a:latin typeface="Codec Pro" panose="020B0604020202020204" charset="0"/>
              </a:rPr>
              <a:t>PPO uses a </a:t>
            </a:r>
            <a:r>
              <a:rPr lang="en-US" sz="4000" b="1" dirty="0">
                <a:solidFill>
                  <a:schemeClr val="bg1"/>
                </a:solidFill>
                <a:latin typeface="Codec Pro" panose="020B0604020202020204" charset="0"/>
              </a:rPr>
              <a:t>clipped objective function</a:t>
            </a:r>
            <a:r>
              <a:rPr lang="en-US" sz="4000" dirty="0">
                <a:solidFill>
                  <a:schemeClr val="bg1"/>
                </a:solidFill>
                <a:latin typeface="Codec Pro" panose="020B0604020202020204" charset="0"/>
              </a:rPr>
              <a:t> to ensure that the policy updates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4000" dirty="0">
                <a:solidFill>
                  <a:schemeClr val="bg1"/>
                </a:solidFill>
                <a:latin typeface="Codec Pro" panose="020B0604020202020204" charset="0"/>
              </a:rPr>
              <a:t>are not too large, which helps improve stability and prevents the agent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4000" dirty="0">
                <a:solidFill>
                  <a:schemeClr val="bg1"/>
                </a:solidFill>
                <a:latin typeface="Codec Pro" panose="020B0604020202020204" charset="0"/>
              </a:rPr>
              <a:t>from making extreme updates based on a single experience.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odec Pr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776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4A5FC8-FF44-A646-1ACE-6742F0599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FFDF100-BED1-E64D-8C74-8E348B01CD77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D7639D29-2449-FD46-D873-9ADF9D4EFC58}"/>
              </a:ext>
            </a:extLst>
          </p:cNvPr>
          <p:cNvSpPr/>
          <p:nvPr/>
        </p:nvSpPr>
        <p:spPr>
          <a:xfrm>
            <a:off x="7282842" y="-5282663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6AD8CB2B-645D-7617-FCE8-5DCC4DE3D2A5}"/>
              </a:ext>
            </a:extLst>
          </p:cNvPr>
          <p:cNvSpPr/>
          <p:nvPr/>
        </p:nvSpPr>
        <p:spPr>
          <a:xfrm>
            <a:off x="14540106" y="2626055"/>
            <a:ext cx="3453813" cy="7568117"/>
          </a:xfrm>
          <a:custGeom>
            <a:avLst/>
            <a:gdLst/>
            <a:ahLst/>
            <a:cxnLst/>
            <a:rect l="l" t="t" r="r" b="b"/>
            <a:pathLst>
              <a:path w="3453813" h="7568117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B5C3E1EE-D72E-78E2-8123-5150F2F4A30A}"/>
              </a:ext>
            </a:extLst>
          </p:cNvPr>
          <p:cNvSpPr txBox="1"/>
          <p:nvPr/>
        </p:nvSpPr>
        <p:spPr>
          <a:xfrm>
            <a:off x="274275" y="478074"/>
            <a:ext cx="16764000" cy="19492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7000" dirty="0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Reinforcement Deep Learning Model</a:t>
            </a:r>
          </a:p>
          <a:p>
            <a:pPr algn="ctr">
              <a:lnSpc>
                <a:spcPts val="7618"/>
              </a:lnSpc>
            </a:pPr>
            <a:r>
              <a:rPr lang="en-US" sz="7000" dirty="0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Proximal Policy Optimization (PPO)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DBFFED97-352D-D5BD-230B-A21BA21A5A7B}"/>
              </a:ext>
            </a:extLst>
          </p:cNvPr>
          <p:cNvSpPr txBox="1"/>
          <p:nvPr/>
        </p:nvSpPr>
        <p:spPr>
          <a:xfrm>
            <a:off x="1762031" y="1741348"/>
            <a:ext cx="14763939" cy="49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F841456-2F02-C015-B72E-69F6CACAC6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275" y="3046087"/>
            <a:ext cx="17719644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accent5"/>
                </a:solidFill>
                <a:latin typeface="Codec Pro" panose="020B0604020202020204" charset="0"/>
              </a:rPr>
              <a:t>Clipped Surrogate Objective:</a:t>
            </a:r>
          </a:p>
          <a:p>
            <a:pPr marL="0" indent="0">
              <a:buNone/>
            </a:pPr>
            <a:endParaRPr lang="en-US" sz="4000" dirty="0">
              <a:solidFill>
                <a:schemeClr val="accent5"/>
              </a:solidFill>
              <a:latin typeface="Codec Pr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Codec Pro" panose="020B0604020202020204" charset="0"/>
              </a:rPr>
              <a:t>One of the hallmarks of PPO is its clipped surrogate objective, which is </a:t>
            </a:r>
          </a:p>
          <a:p>
            <a:r>
              <a:rPr lang="en-US" sz="4000" dirty="0">
                <a:solidFill>
                  <a:schemeClr val="bg1"/>
                </a:solidFill>
                <a:latin typeface="Codec Pro" panose="020B0604020202020204" charset="0"/>
              </a:rPr>
              <a:t>designed to limit the ratio between the probabilities of actions taken by</a:t>
            </a:r>
          </a:p>
          <a:p>
            <a:r>
              <a:rPr lang="en-US" sz="4000" dirty="0">
                <a:solidFill>
                  <a:schemeClr val="bg1"/>
                </a:solidFill>
                <a:latin typeface="Codec Pro" panose="020B0604020202020204" charset="0"/>
              </a:rPr>
              <a:t>the old and new policies. This clipping effectively prevents excessive </a:t>
            </a:r>
          </a:p>
          <a:p>
            <a:r>
              <a:rPr lang="en-US" sz="4000" dirty="0">
                <a:solidFill>
                  <a:schemeClr val="bg1"/>
                </a:solidFill>
                <a:latin typeface="Codec Pro" panose="020B0604020202020204" charset="0"/>
              </a:rPr>
              <a:t>updates that could destabilize training.</a:t>
            </a:r>
          </a:p>
          <a:p>
            <a:pPr marL="571500" marR="0" lvl="0" indent="-5715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IN" sz="4000" dirty="0">
              <a:solidFill>
                <a:schemeClr val="bg1"/>
              </a:solidFill>
              <a:latin typeface="Codec Pro" panose="020B060402020202020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073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117" t="-41920" r="-18932" b="-25458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5338627" y="7224057"/>
            <a:ext cx="7315200" cy="1064029"/>
          </a:xfrm>
          <a:custGeom>
            <a:avLst/>
            <a:gdLst/>
            <a:ahLst/>
            <a:cxnLst/>
            <a:rect l="l" t="t" r="r" b="b"/>
            <a:pathLst>
              <a:path w="7315200" h="1064029">
                <a:moveTo>
                  <a:pt x="0" y="0"/>
                </a:moveTo>
                <a:lnTo>
                  <a:pt x="7315200" y="0"/>
                </a:lnTo>
                <a:lnTo>
                  <a:pt x="7315200" y="1064029"/>
                </a:lnTo>
                <a:lnTo>
                  <a:pt x="0" y="1064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2675809" y="-43695"/>
            <a:ext cx="7315200" cy="1064029"/>
          </a:xfrm>
          <a:custGeom>
            <a:avLst/>
            <a:gdLst/>
            <a:ahLst/>
            <a:cxnLst/>
            <a:rect l="l" t="t" r="r" b="b"/>
            <a:pathLst>
              <a:path w="7315200" h="1064029">
                <a:moveTo>
                  <a:pt x="0" y="0"/>
                </a:moveTo>
                <a:lnTo>
                  <a:pt x="7315200" y="0"/>
                </a:lnTo>
                <a:lnTo>
                  <a:pt x="7315200" y="1064029"/>
                </a:lnTo>
                <a:lnTo>
                  <a:pt x="0" y="1064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4702043" y="5929507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6231573" y="1296011"/>
            <a:ext cx="9670368" cy="1099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18"/>
              </a:lnSpc>
            </a:pPr>
            <a:r>
              <a:rPr lang="en-US" sz="7187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DELIVERABLES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31573" y="3296823"/>
            <a:ext cx="4629511" cy="32943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4"/>
              </a:lnSpc>
              <a:spcBef>
                <a:spcPct val="0"/>
              </a:spcBef>
            </a:pPr>
            <a:r>
              <a:rPr lang="en-US" sz="2674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Detailed instructions (Documentation model) on how each algorithm works in different conditions using DL and  Reinforcement Deep Learning.</a:t>
            </a:r>
          </a:p>
          <a:p>
            <a:pPr algn="ctr">
              <a:lnSpc>
                <a:spcPts val="3744"/>
              </a:lnSpc>
              <a:spcBef>
                <a:spcPct val="0"/>
              </a:spcBef>
            </a:pPr>
            <a:endParaRPr lang="en-US" sz="2674">
              <a:solidFill>
                <a:srgbClr val="FFFFFF"/>
              </a:solidFill>
              <a:latin typeface="Codec Pro"/>
              <a:ea typeface="Codec Pro"/>
              <a:cs typeface="Codec Pro"/>
              <a:sym typeface="Codec Pr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288853" y="3296823"/>
            <a:ext cx="4970447" cy="32943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4"/>
              </a:lnSpc>
              <a:spcBef>
                <a:spcPct val="0"/>
              </a:spcBef>
            </a:pPr>
            <a:r>
              <a:rPr lang="en-US" sz="2674" u="none" strike="noStrike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Ready-to-use computer programs (Algorithms)</a:t>
            </a:r>
          </a:p>
          <a:p>
            <a:pPr marL="0" lvl="0" indent="0" algn="l">
              <a:lnSpc>
                <a:spcPts val="3744"/>
              </a:lnSpc>
              <a:spcBef>
                <a:spcPct val="0"/>
              </a:spcBef>
            </a:pPr>
            <a:r>
              <a:rPr lang="en-US" sz="2674" u="none" strike="noStrike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written in Python for both Deep Learning and Reinforcement Deep Learning Algorithms.</a:t>
            </a:r>
          </a:p>
          <a:p>
            <a:pPr marL="0" lvl="0" indent="0" algn="l">
              <a:lnSpc>
                <a:spcPts val="3744"/>
              </a:lnSpc>
              <a:spcBef>
                <a:spcPct val="0"/>
              </a:spcBef>
            </a:pPr>
            <a:endParaRPr lang="en-US" sz="2674" u="none" strike="noStrike">
              <a:solidFill>
                <a:srgbClr val="FFFFFF"/>
              </a:solidFill>
              <a:latin typeface="Codec Pro"/>
              <a:ea typeface="Codec Pro"/>
              <a:cs typeface="Codec Pro"/>
              <a:sym typeface="Codec Pro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210206" y="7128807"/>
            <a:ext cx="4185280" cy="236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37"/>
              </a:lnSpc>
              <a:spcBef>
                <a:spcPct val="0"/>
              </a:spcBef>
            </a:pPr>
            <a:r>
              <a:rPr lang="en-US" sz="2669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A video on YouTube showing how our project works, along with a presentation slide.</a:t>
            </a:r>
          </a:p>
          <a:p>
            <a:pPr algn="ctr">
              <a:lnSpc>
                <a:spcPts val="3737"/>
              </a:lnSpc>
              <a:spcBef>
                <a:spcPct val="0"/>
              </a:spcBef>
            </a:pPr>
            <a:endParaRPr lang="en-US" sz="2669">
              <a:solidFill>
                <a:srgbClr val="FFFFFF"/>
              </a:solidFill>
              <a:latin typeface="Codec Pro"/>
              <a:ea typeface="Codec Pro"/>
              <a:cs typeface="Codec Pro"/>
              <a:sym typeface="Codec Pr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236405" y="7128807"/>
            <a:ext cx="4097004" cy="1427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37"/>
              </a:lnSpc>
              <a:spcBef>
                <a:spcPct val="0"/>
              </a:spcBef>
            </a:pPr>
            <a:r>
              <a:rPr lang="en-US" sz="2669" u="sng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  <a:hlinkClick r:id="rId6" tooltip="https://github.com/CharithaC951/CSCI-6660-TermProject.git"/>
              </a:rPr>
              <a:t>https://github.com/CharithaC951/CSCI-6660-TermProject.git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001714" y="2636646"/>
            <a:ext cx="3981565" cy="545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37"/>
              </a:lnSpc>
              <a:spcBef>
                <a:spcPct val="0"/>
              </a:spcBef>
            </a:pPr>
            <a:r>
              <a:rPr lang="en-US" sz="2883" b="1">
                <a:solidFill>
                  <a:srgbClr val="10D3F9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Documention Model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210206" y="6467445"/>
            <a:ext cx="2256592" cy="545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37"/>
              </a:lnSpc>
              <a:spcBef>
                <a:spcPct val="0"/>
              </a:spcBef>
            </a:pPr>
            <a:r>
              <a:rPr lang="en-US" sz="2883" b="1">
                <a:solidFill>
                  <a:srgbClr val="10D3F9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Presentation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288853" y="6476905"/>
            <a:ext cx="1198126" cy="545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37"/>
              </a:lnSpc>
              <a:spcBef>
                <a:spcPct val="0"/>
              </a:spcBef>
            </a:pPr>
            <a:r>
              <a:rPr lang="en-US" sz="2883" b="1">
                <a:solidFill>
                  <a:srgbClr val="10D3F9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Github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288853" y="2636646"/>
            <a:ext cx="4263271" cy="545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37"/>
              </a:lnSpc>
              <a:spcBef>
                <a:spcPct val="0"/>
              </a:spcBef>
            </a:pPr>
            <a:r>
              <a:rPr lang="en-US" sz="2883" b="1">
                <a:solidFill>
                  <a:srgbClr val="10D3F9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Hands-on Programming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9495F-873A-4D85-0A98-AB14FC5A5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3D00CFB-81A9-516F-0076-79F42F1B09AF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1BC880E-893B-676A-D7AE-1EB530A7697C}"/>
              </a:ext>
            </a:extLst>
          </p:cNvPr>
          <p:cNvSpPr/>
          <p:nvPr/>
        </p:nvSpPr>
        <p:spPr>
          <a:xfrm>
            <a:off x="7900085" y="-2943468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E7429212-BE11-14E9-CC50-D061ECAB01FC}"/>
              </a:ext>
            </a:extLst>
          </p:cNvPr>
          <p:cNvSpPr/>
          <p:nvPr/>
        </p:nvSpPr>
        <p:spPr>
          <a:xfrm>
            <a:off x="14540106" y="2626055"/>
            <a:ext cx="3453813" cy="7568117"/>
          </a:xfrm>
          <a:custGeom>
            <a:avLst/>
            <a:gdLst/>
            <a:ahLst/>
            <a:cxnLst/>
            <a:rect l="l" t="t" r="r" b="b"/>
            <a:pathLst>
              <a:path w="3453813" h="7568117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7A2AD0D1-3D13-CC4C-6ADA-32926402B6E2}"/>
              </a:ext>
            </a:extLst>
          </p:cNvPr>
          <p:cNvSpPr txBox="1"/>
          <p:nvPr/>
        </p:nvSpPr>
        <p:spPr>
          <a:xfrm>
            <a:off x="274275" y="478074"/>
            <a:ext cx="16764000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7187" dirty="0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CONCLUSION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225951B1-AD8E-5A31-7227-819217228172}"/>
              </a:ext>
            </a:extLst>
          </p:cNvPr>
          <p:cNvSpPr txBox="1"/>
          <p:nvPr/>
        </p:nvSpPr>
        <p:spPr>
          <a:xfrm>
            <a:off x="1762031" y="1741348"/>
            <a:ext cx="14763939" cy="49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7EE97DF-6958-DED0-ECAD-F9F09F55BC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609924"/>
            <a:ext cx="17087832" cy="7848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3600" dirty="0">
                <a:solidFill>
                  <a:schemeClr val="bg2"/>
                </a:solidFill>
                <a:latin typeface="Codec Pro" panose="020B0604020202020204" charset="0"/>
              </a:rPr>
              <a:t>As it is a comparative analysis, according to our study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3600" dirty="0">
              <a:solidFill>
                <a:schemeClr val="bg2"/>
              </a:solidFill>
              <a:latin typeface="Codec Pro" panose="020B0604020202020204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During Static environment and in case of single object in an image, SSD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and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FasterRCNN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 are working very similar and giving good performance.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3600" dirty="0">
                <a:solidFill>
                  <a:schemeClr val="bg2"/>
                </a:solidFill>
                <a:latin typeface="Codec Pro" panose="020B0604020202020204" charset="0"/>
              </a:rPr>
              <a:t>While working with multiple objects in an image where the objects are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3600" dirty="0">
                <a:solidFill>
                  <a:schemeClr val="bg2"/>
                </a:solidFill>
                <a:latin typeface="Codec Pro" panose="020B0604020202020204" charset="0"/>
              </a:rPr>
              <a:t>tiny or overlapping, SSD is giving better results in comparison with </a:t>
            </a:r>
            <a:r>
              <a:rPr lang="en-US" altLang="en-US" sz="3600" dirty="0" err="1">
                <a:solidFill>
                  <a:schemeClr val="bg2"/>
                </a:solidFill>
                <a:latin typeface="Codec Pro" panose="020B0604020202020204" charset="0"/>
              </a:rPr>
              <a:t>FasterRCNN</a:t>
            </a:r>
            <a:r>
              <a:rPr lang="en-US" altLang="en-US" sz="3600" dirty="0">
                <a:solidFill>
                  <a:schemeClr val="bg2"/>
                </a:solidFill>
                <a:latin typeface="Codec Pro" panose="020B0604020202020204" charset="0"/>
              </a:rPr>
              <a:t>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3600" dirty="0">
              <a:solidFill>
                <a:schemeClr val="bg2"/>
              </a:solidFill>
              <a:latin typeface="Codec Pro" panose="020B0604020202020204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As of Dynamic environment, SSD and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FasterRCNN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 are giving similar and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3600" dirty="0">
                <a:solidFill>
                  <a:schemeClr val="bg2"/>
                </a:solidFill>
                <a:latin typeface="Codec Pro" panose="020B0604020202020204" charset="0"/>
              </a:rPr>
              <a:t>p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romising results but not as good as their performance in static environment.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3600" dirty="0">
                <a:solidFill>
                  <a:schemeClr val="bg2"/>
                </a:solidFill>
                <a:latin typeface="Codec Pro" panose="020B0604020202020204" charset="0"/>
              </a:rPr>
              <a:t>This is due to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 camera quality, frame rate, lighting and frequently changing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external noises in the frames.</a:t>
            </a:r>
          </a:p>
        </p:txBody>
      </p:sp>
    </p:spTree>
    <p:extLst>
      <p:ext uri="{BB962C8B-B14F-4D97-AF65-F5344CB8AC3E}">
        <p14:creationId xmlns:p14="http://schemas.microsoft.com/office/powerpoint/2010/main" val="904624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C5A6D-5E7C-824D-6200-53193398B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B98F16D-D636-66C3-2D83-F0EF001E709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CBE667D-8C18-78D1-3CDA-515D0CB3C293}"/>
              </a:ext>
            </a:extLst>
          </p:cNvPr>
          <p:cNvSpPr/>
          <p:nvPr/>
        </p:nvSpPr>
        <p:spPr>
          <a:xfrm>
            <a:off x="8077200" y="-2446409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3877E3D1-5CEA-9C71-B8DB-347756468C53}"/>
              </a:ext>
            </a:extLst>
          </p:cNvPr>
          <p:cNvSpPr/>
          <p:nvPr/>
        </p:nvSpPr>
        <p:spPr>
          <a:xfrm>
            <a:off x="14540106" y="2626055"/>
            <a:ext cx="3453813" cy="7568117"/>
          </a:xfrm>
          <a:custGeom>
            <a:avLst/>
            <a:gdLst/>
            <a:ahLst/>
            <a:cxnLst/>
            <a:rect l="l" t="t" r="r" b="b"/>
            <a:pathLst>
              <a:path w="3453813" h="7568117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4473BBCA-0215-C592-C3E0-14FAF310E59E}"/>
              </a:ext>
            </a:extLst>
          </p:cNvPr>
          <p:cNvSpPr txBox="1"/>
          <p:nvPr/>
        </p:nvSpPr>
        <p:spPr>
          <a:xfrm>
            <a:off x="274275" y="478074"/>
            <a:ext cx="16764000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7187" dirty="0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CONCLUSION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17A7E67-AAEE-FD5B-742F-3E68DB2D31FF}"/>
              </a:ext>
            </a:extLst>
          </p:cNvPr>
          <p:cNvSpPr txBox="1"/>
          <p:nvPr/>
        </p:nvSpPr>
        <p:spPr>
          <a:xfrm>
            <a:off x="1762031" y="1741348"/>
            <a:ext cx="14763939" cy="49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AA1B133-7FA7-4697-6691-D127FA959A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306" y="1452700"/>
            <a:ext cx="17087832" cy="8488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DQN offers a novel approach for object detection by framing it as a reinforcement learning problem.</a:t>
            </a:r>
          </a:p>
          <a:p>
            <a:pPr marL="457200" marR="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Codec Pro" panose="020B060402020202020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marR="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The COCO dataset provides a comprehensive benchmark to train and evaluate DQN-based object detection models.</a:t>
            </a:r>
          </a:p>
          <a:p>
            <a:pPr marL="457200" marR="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Codec Pro" panose="020B060402020202020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marR="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The combination of CNNs and DQNs can result in improved object localization and classification accuracy.</a:t>
            </a:r>
            <a:r>
              <a:rPr lang="en-US" sz="3200" dirty="0">
                <a:solidFill>
                  <a:schemeClr val="bg1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457200" marR="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effectLst/>
              <a:latin typeface="Codec Pro" panose="020B060402020202020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marR="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PPO is an emerging approach for training object detection systems in a reinforcement learning context. By treating object detection as an RL problem, PPO allows for more dynamic and adaptable models.</a:t>
            </a:r>
          </a:p>
          <a:p>
            <a:pPr marL="457200" marR="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Codec Pro" panose="020B060402020202020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marR="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Further research into improving reward function design, stability, and generalization in diverse environments.</a:t>
            </a:r>
            <a:endParaRPr lang="en-US" sz="3200" dirty="0">
              <a:solidFill>
                <a:schemeClr val="bg1"/>
              </a:solidFill>
              <a:effectLst/>
              <a:latin typeface="Codec Pro" panose="020B060402020202020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dec Pro" panose="020B060402020202020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2250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231C7-8634-8F50-CF0F-117208C4F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A8AA04F-6A58-601C-C0E5-1832D9378BC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0A14B9B4-98EF-84AA-E716-C06F8BD63A86}"/>
              </a:ext>
            </a:extLst>
          </p:cNvPr>
          <p:cNvSpPr/>
          <p:nvPr/>
        </p:nvSpPr>
        <p:spPr>
          <a:xfrm>
            <a:off x="14540106" y="2626055"/>
            <a:ext cx="3453813" cy="7568117"/>
          </a:xfrm>
          <a:custGeom>
            <a:avLst/>
            <a:gdLst/>
            <a:ahLst/>
            <a:cxnLst/>
            <a:rect l="l" t="t" r="r" b="b"/>
            <a:pathLst>
              <a:path w="3453813" h="7568117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FF7ADD62-3791-270D-D994-7E7D7B2CCB3B}"/>
              </a:ext>
            </a:extLst>
          </p:cNvPr>
          <p:cNvSpPr txBox="1"/>
          <p:nvPr/>
        </p:nvSpPr>
        <p:spPr>
          <a:xfrm>
            <a:off x="3962400" y="4573993"/>
            <a:ext cx="10820400" cy="9986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8000" b="1" dirty="0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THANK YOU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DFEACD3A-08C1-B827-6E10-74DF677E0D4E}"/>
              </a:ext>
            </a:extLst>
          </p:cNvPr>
          <p:cNvSpPr txBox="1"/>
          <p:nvPr/>
        </p:nvSpPr>
        <p:spPr>
          <a:xfrm>
            <a:off x="1762031" y="1741348"/>
            <a:ext cx="14763939" cy="49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136F19-F51A-502A-DEA3-1F5BEE713D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306" y="5404743"/>
            <a:ext cx="1708783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dec Pro" panose="020B060402020202020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34079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1023995" y="3939722"/>
            <a:ext cx="3875673" cy="7329878"/>
          </a:xfrm>
          <a:custGeom>
            <a:avLst/>
            <a:gdLst/>
            <a:ahLst/>
            <a:cxnLst/>
            <a:rect l="l" t="t" r="r" b="b"/>
            <a:pathLst>
              <a:path w="3875673" h="7329878">
                <a:moveTo>
                  <a:pt x="0" y="0"/>
                </a:moveTo>
                <a:lnTo>
                  <a:pt x="3875674" y="0"/>
                </a:lnTo>
                <a:lnTo>
                  <a:pt x="3875674" y="7329878"/>
                </a:lnTo>
                <a:lnTo>
                  <a:pt x="0" y="73298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3747894" y="1896489"/>
            <a:ext cx="10792212" cy="1099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7187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PROJECT TOPIC</a:t>
            </a:r>
          </a:p>
        </p:txBody>
      </p:sp>
      <p:sp>
        <p:nvSpPr>
          <p:cNvPr id="5" name="Freeform 5"/>
          <p:cNvSpPr/>
          <p:nvPr/>
        </p:nvSpPr>
        <p:spPr>
          <a:xfrm>
            <a:off x="-3940086" y="6818715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7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13151507" y="-2550917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2499616" y="3475264"/>
            <a:ext cx="13565115" cy="1290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7"/>
              </a:lnSpc>
            </a:pPr>
            <a:r>
              <a:rPr lang="en-US" sz="35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Comparative Analysis of Object Detection: </a:t>
            </a:r>
          </a:p>
          <a:p>
            <a:pPr algn="ctr">
              <a:lnSpc>
                <a:spcPts val="5017"/>
              </a:lnSpc>
              <a:spcBef>
                <a:spcPct val="0"/>
              </a:spcBef>
            </a:pPr>
            <a:r>
              <a:rPr lang="en-US" sz="35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Deep Learning vs. Deep Reinforcement Learning Approaches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361376" y="5170571"/>
            <a:ext cx="11565248" cy="3181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4"/>
              </a:lnSpc>
            </a:pPr>
            <a:endParaRPr dirty="0"/>
          </a:p>
          <a:p>
            <a:pPr algn="ctr">
              <a:lnSpc>
                <a:spcPts val="4164"/>
              </a:lnSpc>
            </a:pPr>
            <a:r>
              <a:rPr lang="en-US" sz="2974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Our research investigates the hypothesis that the performance of object detection metrics, particularly accuracy, varies between Deep Learning (DL) and Deep Reinforcement Learning (DRL) approaches across different visual contexts</a:t>
            </a:r>
          </a:p>
          <a:p>
            <a:pPr algn="ctr">
              <a:lnSpc>
                <a:spcPts val="4164"/>
              </a:lnSpc>
              <a:spcBef>
                <a:spcPct val="0"/>
              </a:spcBef>
            </a:pPr>
            <a:endParaRPr lang="en-US" sz="2974" dirty="0">
              <a:solidFill>
                <a:srgbClr val="FFFFFF"/>
              </a:solidFill>
              <a:latin typeface="Codec Pro"/>
              <a:ea typeface="Codec Pro"/>
              <a:cs typeface="Codec Pro"/>
              <a:sym typeface="Codec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1560629" y="-1882901"/>
            <a:ext cx="12919638" cy="12919638"/>
          </a:xfrm>
          <a:custGeom>
            <a:avLst/>
            <a:gdLst/>
            <a:ahLst/>
            <a:cxnLst/>
            <a:rect l="l" t="t" r="r" b="b"/>
            <a:pathLst>
              <a:path w="12919638" h="12919638">
                <a:moveTo>
                  <a:pt x="0" y="0"/>
                </a:moveTo>
                <a:lnTo>
                  <a:pt x="12919637" y="0"/>
                </a:lnTo>
                <a:lnTo>
                  <a:pt x="12919637" y="12919638"/>
                </a:lnTo>
                <a:lnTo>
                  <a:pt x="0" y="129196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4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-5952841" y="5367493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1290125" y="3193222"/>
            <a:ext cx="16230600" cy="5883592"/>
          </a:xfrm>
          <a:custGeom>
            <a:avLst/>
            <a:gdLst/>
            <a:ahLst/>
            <a:cxnLst/>
            <a:rect l="l" t="t" r="r" b="b"/>
            <a:pathLst>
              <a:path w="16230600" h="5883592">
                <a:moveTo>
                  <a:pt x="0" y="0"/>
                </a:moveTo>
                <a:lnTo>
                  <a:pt x="16230600" y="0"/>
                </a:lnTo>
                <a:lnTo>
                  <a:pt x="16230600" y="5883592"/>
                </a:lnTo>
                <a:lnTo>
                  <a:pt x="0" y="588359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7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646562" y="1353984"/>
            <a:ext cx="10792212" cy="1099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18"/>
              </a:lnSpc>
            </a:pPr>
            <a:r>
              <a:rPr lang="en-US" sz="7187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PROJECT OBJECTIVES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46562" y="2671712"/>
            <a:ext cx="10380309" cy="5277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7"/>
              </a:lnSpc>
              <a:spcBef>
                <a:spcPct val="0"/>
              </a:spcBef>
            </a:pPr>
            <a:r>
              <a:rPr lang="en-US" sz="29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The goal of this project is to analyze and compare the effectiveness, accuracy, and real-time performance of object detection techniques like Region-based Convolutional Neural Networks (R-CNN), Single Shot Detector(SSD) in DL and Deep Q-Networks (DQN), Proximal Policy Optimization (PPO) in DRL frameworks. The project will focus on understanding how traditional deep learning methods differ from deep reinforcement learning-based methods in object detection tasks, particularly in different kind of environments.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7912673" y="-3864191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540106" y="2626055"/>
            <a:ext cx="3453813" cy="7568117"/>
          </a:xfrm>
          <a:custGeom>
            <a:avLst/>
            <a:gdLst/>
            <a:ahLst/>
            <a:cxnLst/>
            <a:rect l="l" t="t" r="r" b="b"/>
            <a:pathLst>
              <a:path w="3453813" h="7568117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3747894" y="573097"/>
            <a:ext cx="10792212" cy="1099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7187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APPROACH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62031" y="1741348"/>
            <a:ext cx="14763939" cy="7836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7"/>
              </a:lnSpc>
            </a:pPr>
            <a:r>
              <a:rPr lang="en-US" sz="2983" b="1" dirty="0">
                <a:solidFill>
                  <a:srgbClr val="10D3F9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Technology Stack</a:t>
            </a:r>
            <a:r>
              <a:rPr lang="en-US" sz="2983" b="1" dirty="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</a:t>
            </a:r>
          </a:p>
          <a:p>
            <a:pPr algn="ctr">
              <a:lnSpc>
                <a:spcPts val="389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Python 3, TensorFlow, </a:t>
            </a:r>
            <a:r>
              <a:rPr lang="en-US" sz="2783" dirty="0" err="1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Keras</a:t>
            </a:r>
            <a:endParaRPr lang="en-US" sz="2783" dirty="0">
              <a:solidFill>
                <a:srgbClr val="FFFFFF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ctr">
              <a:lnSpc>
                <a:spcPts val="3617"/>
              </a:lnSpc>
            </a:pPr>
            <a:endParaRPr lang="en-US" sz="2783" dirty="0">
              <a:solidFill>
                <a:srgbClr val="FFFFFF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ctr">
              <a:lnSpc>
                <a:spcPts val="4177"/>
              </a:lnSpc>
            </a:pPr>
            <a:r>
              <a:rPr lang="en-US" sz="2983" b="1" dirty="0">
                <a:solidFill>
                  <a:srgbClr val="10D3F9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Tools</a:t>
            </a:r>
          </a:p>
          <a:p>
            <a:pPr algn="ctr">
              <a:lnSpc>
                <a:spcPts val="3897"/>
              </a:lnSpc>
            </a:pPr>
            <a:r>
              <a:rPr lang="en-US" sz="2783" dirty="0" err="1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Jupyter</a:t>
            </a: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 Notebook, Kaggle</a:t>
            </a:r>
          </a:p>
          <a:p>
            <a:pPr algn="ctr">
              <a:lnSpc>
                <a:spcPts val="3617"/>
              </a:lnSpc>
            </a:pPr>
            <a:endParaRPr lang="en-US" sz="2783" dirty="0">
              <a:solidFill>
                <a:srgbClr val="FFFFFF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ctr">
              <a:lnSpc>
                <a:spcPts val="4177"/>
              </a:lnSpc>
            </a:pPr>
            <a:r>
              <a:rPr lang="en-US" sz="2983" b="1" dirty="0">
                <a:solidFill>
                  <a:srgbClr val="10D3F9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Intended Strategy</a:t>
            </a:r>
          </a:p>
          <a:p>
            <a:pPr algn="ctr">
              <a:lnSpc>
                <a:spcPts val="389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1. One method is taking a data set with multiple objects and performing detection using different DL and DRL algorithms and comparing both in static and dynamic environments.</a:t>
            </a:r>
          </a:p>
          <a:p>
            <a:pPr algn="ctr">
              <a:lnSpc>
                <a:spcPts val="3617"/>
              </a:lnSpc>
            </a:pPr>
            <a:endParaRPr lang="en-US" sz="2783" dirty="0">
              <a:solidFill>
                <a:srgbClr val="FFFFFF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ctr">
              <a:lnSpc>
                <a:spcPts val="389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2. Another way is to focus on one object in different complexity levels and environments and then making a comparative analysis by  performing both Deep and Reinforcement Deep Learning algorithms on them. </a:t>
            </a:r>
          </a:p>
          <a:p>
            <a:pPr algn="ctr">
              <a:lnSpc>
                <a:spcPts val="3617"/>
              </a:lnSpc>
            </a:pPr>
            <a:endParaRPr lang="en-US" sz="2783" dirty="0">
              <a:solidFill>
                <a:srgbClr val="FFFFFF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ctr">
              <a:lnSpc>
                <a:spcPts val="3897"/>
              </a:lnSpc>
              <a:spcBef>
                <a:spcPct val="0"/>
              </a:spcBef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3. And another way is to effectively combining both the above methods.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4050664" y="-2097767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2488370" y="960325"/>
            <a:ext cx="13746368" cy="1099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7187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EVALUATION METHODOLOGY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98410" y="4998864"/>
            <a:ext cx="4847303" cy="510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7"/>
              </a:lnSpc>
              <a:spcBef>
                <a:spcPct val="0"/>
              </a:spcBef>
            </a:pPr>
            <a:r>
              <a:rPr lang="en-US" sz="2783" b="1">
                <a:solidFill>
                  <a:srgbClr val="10D3F9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AGILE APPROACH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85540" y="5670059"/>
            <a:ext cx="3627241" cy="1932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7"/>
              </a:lnSpc>
            </a:pPr>
            <a:r>
              <a:rPr lang="en-US" sz="2683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Reviewing how</a:t>
            </a:r>
          </a:p>
          <a:p>
            <a:pPr algn="ctr">
              <a:lnSpc>
                <a:spcPts val="3757"/>
              </a:lnSpc>
            </a:pPr>
            <a:r>
              <a:rPr lang="en-US" sz="2683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well each AI agent</a:t>
            </a:r>
          </a:p>
          <a:p>
            <a:pPr algn="ctr">
              <a:lnSpc>
                <a:spcPts val="3757"/>
              </a:lnSpc>
              <a:spcBef>
                <a:spcPct val="0"/>
              </a:spcBef>
            </a:pPr>
            <a:r>
              <a:rPr lang="en-US" sz="2683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is performing in different conditions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086435" y="3708544"/>
            <a:ext cx="4115131" cy="1932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7"/>
              </a:lnSpc>
              <a:spcBef>
                <a:spcPct val="0"/>
              </a:spcBef>
            </a:pPr>
            <a:r>
              <a:rPr lang="en-US" sz="2683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Using different complexity levels to show how each agent performs comparatively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674249" y="5670059"/>
            <a:ext cx="4351207" cy="2408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7"/>
              </a:lnSpc>
              <a:spcBef>
                <a:spcPct val="0"/>
              </a:spcBef>
            </a:pPr>
            <a:r>
              <a:rPr lang="en-US" sz="2683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Deciding which strategy is best by using different evaluation metrics like accuracy, precision, FPs, FNs etc.,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330379" y="7128099"/>
            <a:ext cx="3627241" cy="2408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7"/>
              </a:lnSpc>
              <a:spcBef>
                <a:spcPct val="0"/>
              </a:spcBef>
            </a:pPr>
            <a:r>
              <a:rPr lang="en-US" sz="2683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Creating tables to compare different methods in different environments and complexities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926372" y="6480002"/>
            <a:ext cx="4435256" cy="510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7"/>
              </a:lnSpc>
              <a:spcBef>
                <a:spcPct val="0"/>
              </a:spcBef>
            </a:pPr>
            <a:r>
              <a:rPr lang="en-US" sz="2783" b="1">
                <a:solidFill>
                  <a:srgbClr val="10D3F9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COMPARATIVE 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96784" y="5048250"/>
            <a:ext cx="3706138" cy="510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7"/>
              </a:lnSpc>
              <a:spcBef>
                <a:spcPct val="0"/>
              </a:spcBef>
            </a:pPr>
            <a:r>
              <a:rPr lang="en-US" sz="2783" b="1">
                <a:solidFill>
                  <a:srgbClr val="10D3F9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DECISION MAKING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825143" y="3064877"/>
            <a:ext cx="6849106" cy="510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7"/>
              </a:lnSpc>
              <a:spcBef>
                <a:spcPct val="0"/>
              </a:spcBef>
            </a:pPr>
            <a:r>
              <a:rPr lang="en-US" sz="2783" b="1">
                <a:solidFill>
                  <a:srgbClr val="10D3F9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PERFORMANCE APPROACHES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69308-506D-E16B-FB2A-DF3B543E5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FEC1993-967F-6654-21E1-E86617291718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7121833-B63E-594C-B276-EE101B7FC10A}"/>
              </a:ext>
            </a:extLst>
          </p:cNvPr>
          <p:cNvSpPr/>
          <p:nvPr/>
        </p:nvSpPr>
        <p:spPr>
          <a:xfrm>
            <a:off x="7912673" y="-3864191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B2B0D5A4-19F5-6937-8DC9-09EBE8FEDA34}"/>
              </a:ext>
            </a:extLst>
          </p:cNvPr>
          <p:cNvSpPr/>
          <p:nvPr/>
        </p:nvSpPr>
        <p:spPr>
          <a:xfrm>
            <a:off x="14540106" y="2626055"/>
            <a:ext cx="3453813" cy="7568117"/>
          </a:xfrm>
          <a:custGeom>
            <a:avLst/>
            <a:gdLst/>
            <a:ahLst/>
            <a:cxnLst/>
            <a:rect l="l" t="t" r="r" b="b"/>
            <a:pathLst>
              <a:path w="3453813" h="7568117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A1A9E9-2CA1-E168-676E-DC926BCED052}"/>
              </a:ext>
            </a:extLst>
          </p:cNvPr>
          <p:cNvSpPr txBox="1"/>
          <p:nvPr/>
        </p:nvSpPr>
        <p:spPr>
          <a:xfrm>
            <a:off x="0" y="239037"/>
            <a:ext cx="7912673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7187" dirty="0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Final Strategy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5F57778-7259-A9C6-1E0F-AC7325ECD3D8}"/>
              </a:ext>
            </a:extLst>
          </p:cNvPr>
          <p:cNvSpPr txBox="1"/>
          <p:nvPr/>
        </p:nvSpPr>
        <p:spPr>
          <a:xfrm>
            <a:off x="1762031" y="1741348"/>
            <a:ext cx="14763939" cy="49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75E56A-B2AB-4EE5-B0BD-3E484A19F491}"/>
              </a:ext>
            </a:extLst>
          </p:cNvPr>
          <p:cNvSpPr txBox="1"/>
          <p:nvPr/>
        </p:nvSpPr>
        <p:spPr>
          <a:xfrm>
            <a:off x="451840" y="1452700"/>
            <a:ext cx="17384319" cy="8427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spcBef>
                <a:spcPts val="3750"/>
              </a:spcBef>
              <a:spcAft>
                <a:spcPts val="3750"/>
              </a:spcAft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Codec Pro" panose="020B0604020202020204" charset="0"/>
              </a:rPr>
              <a:t>Developed initial pipelines for both DL (R-CNN, SSD) and Deep Reinforcement Learning (DQN) approaches using python 3 in </a:t>
            </a:r>
            <a:r>
              <a:rPr lang="en-US" sz="3200" b="0" i="0" dirty="0" err="1">
                <a:solidFill>
                  <a:schemeClr val="bg1"/>
                </a:solidFill>
                <a:effectLst/>
                <a:latin typeface="Codec Pro" panose="020B0604020202020204" charset="0"/>
              </a:rPr>
              <a:t>Jupyter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Codec Pro" panose="020B0604020202020204" charset="0"/>
              </a:rPr>
              <a:t> notebook.</a:t>
            </a:r>
          </a:p>
          <a:p>
            <a:pPr marL="457200" indent="-457200" algn="l">
              <a:spcBef>
                <a:spcPts val="3750"/>
              </a:spcBef>
              <a:spcAft>
                <a:spcPts val="3750"/>
              </a:spcAft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Codec Pro" panose="020B0604020202020204" charset="0"/>
              </a:rPr>
              <a:t>Integrated COCO dataset annotations for supervised learning and reinforcement signal generation.</a:t>
            </a:r>
          </a:p>
          <a:p>
            <a:pPr marL="457200" indent="-457200" algn="l">
              <a:spcBef>
                <a:spcPts val="3750"/>
              </a:spcBef>
              <a:spcAft>
                <a:spcPts val="3750"/>
              </a:spcAft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Codec Pro" panose="020B0604020202020204" charset="0"/>
              </a:rPr>
              <a:t>This has been done on both static and dynamic environments for R-CNN and SSD like testing using COCO dataset in static and using key frames using web camera in dynamic environments respectively. </a:t>
            </a:r>
          </a:p>
          <a:p>
            <a:pPr marL="457200" indent="-457200" algn="l">
              <a:spcBef>
                <a:spcPts val="3750"/>
              </a:spcBef>
              <a:spcAft>
                <a:spcPts val="3750"/>
              </a:spcAft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Codec Pro" panose="020B0604020202020204" charset="0"/>
              </a:rPr>
              <a:t>Ensured proper functionality of code for the mentioned cases. Implemented a reward mechanism for DQN to refine object localization iteratively.</a:t>
            </a:r>
          </a:p>
          <a:p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009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ED9DE-E1FA-4AF0-39D5-FBB163296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E5EE8AB-2D3E-27E5-E453-036D5C127A5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096FB99-D966-1B83-4501-DE9957D9A15E}"/>
              </a:ext>
            </a:extLst>
          </p:cNvPr>
          <p:cNvSpPr/>
          <p:nvPr/>
        </p:nvSpPr>
        <p:spPr>
          <a:xfrm>
            <a:off x="7925485" y="-2694939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AFA546A6-2162-F201-E33D-3D219F4D1AFF}"/>
              </a:ext>
            </a:extLst>
          </p:cNvPr>
          <p:cNvSpPr/>
          <p:nvPr/>
        </p:nvSpPr>
        <p:spPr>
          <a:xfrm>
            <a:off x="14540106" y="2626055"/>
            <a:ext cx="3453813" cy="7568117"/>
          </a:xfrm>
          <a:custGeom>
            <a:avLst/>
            <a:gdLst/>
            <a:ahLst/>
            <a:cxnLst/>
            <a:rect l="l" t="t" r="r" b="b"/>
            <a:pathLst>
              <a:path w="3453813" h="7568117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C216DF58-A32F-7B98-EAF5-951D52F46773}"/>
              </a:ext>
            </a:extLst>
          </p:cNvPr>
          <p:cNvSpPr txBox="1"/>
          <p:nvPr/>
        </p:nvSpPr>
        <p:spPr>
          <a:xfrm>
            <a:off x="274275" y="478074"/>
            <a:ext cx="16764000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7187" dirty="0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Deep Learning Models (Faster RCNN)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686C8BD-825B-5633-3EF8-08A2C3B8B895}"/>
              </a:ext>
            </a:extLst>
          </p:cNvPr>
          <p:cNvSpPr txBox="1"/>
          <p:nvPr/>
        </p:nvSpPr>
        <p:spPr>
          <a:xfrm>
            <a:off x="1762031" y="1741348"/>
            <a:ext cx="14763939" cy="49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.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6E2760E1-9E5F-FBF6-B4FA-918CC45315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452700"/>
            <a:ext cx="16616489" cy="7940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Feature Extraction</a:t>
            </a: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: Region based Convolution Neural Networks (R-CNN) </a:t>
            </a:r>
            <a:r>
              <a:rPr lang="en-US" altLang="en-US" sz="3400" dirty="0">
                <a:solidFill>
                  <a:schemeClr val="bg2"/>
                </a:solidFill>
                <a:latin typeface="Codec Pro" panose="020B0604020202020204" charset="0"/>
              </a:rPr>
              <a:t>u</a:t>
            </a: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ses pre-trained CNNs (e.g., VGG16, </a:t>
            </a:r>
            <a:r>
              <a:rPr kumimoji="0" lang="en-US" altLang="en-US" sz="34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ResNet</a:t>
            </a: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) to create feature maps from input images.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Region Proposal Network (RPN)</a:t>
            </a: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: Generates potential object regions (bounding boxes).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Pooling</a:t>
            </a: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: Extracts fixed-size features from proposed regions for further processing.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Classification and Bounding Box Refinement</a:t>
            </a: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: Classifies objects and refines bounding boxes.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Advantages</a:t>
            </a: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: High accuracy, robust with small objects</a:t>
            </a:r>
          </a:p>
        </p:txBody>
      </p:sp>
    </p:spTree>
    <p:extLst>
      <p:ext uri="{BB962C8B-B14F-4D97-AF65-F5344CB8AC3E}">
        <p14:creationId xmlns:p14="http://schemas.microsoft.com/office/powerpoint/2010/main" val="2304607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33F46-CA38-1DF9-C566-2320D5EF5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6E1986F-CAE8-3708-819A-44ACCD2D1BD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10BD2CB-FBD4-EC7C-CF9B-B59B3AB97B29}"/>
              </a:ext>
            </a:extLst>
          </p:cNvPr>
          <p:cNvSpPr/>
          <p:nvPr/>
        </p:nvSpPr>
        <p:spPr>
          <a:xfrm>
            <a:off x="7900085" y="-2943468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0D01198C-0242-A7A4-29E7-4F45E3F43D09}"/>
              </a:ext>
            </a:extLst>
          </p:cNvPr>
          <p:cNvSpPr/>
          <p:nvPr/>
        </p:nvSpPr>
        <p:spPr>
          <a:xfrm>
            <a:off x="14540106" y="2626055"/>
            <a:ext cx="3453813" cy="7568117"/>
          </a:xfrm>
          <a:custGeom>
            <a:avLst/>
            <a:gdLst/>
            <a:ahLst/>
            <a:cxnLst/>
            <a:rect l="l" t="t" r="r" b="b"/>
            <a:pathLst>
              <a:path w="3453813" h="7568117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05BC5679-5AFD-CFA0-F2B8-252203E28544}"/>
              </a:ext>
            </a:extLst>
          </p:cNvPr>
          <p:cNvSpPr txBox="1"/>
          <p:nvPr/>
        </p:nvSpPr>
        <p:spPr>
          <a:xfrm>
            <a:off x="274275" y="478074"/>
            <a:ext cx="16764000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7187" dirty="0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Deep Learning Models (SSD)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D102002-E262-A0E2-7516-B99F848C9994}"/>
              </a:ext>
            </a:extLst>
          </p:cNvPr>
          <p:cNvSpPr txBox="1"/>
          <p:nvPr/>
        </p:nvSpPr>
        <p:spPr>
          <a:xfrm>
            <a:off x="1762031" y="1741348"/>
            <a:ext cx="14763939" cy="49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6345579-1666-A528-7C5D-A6ED24FA3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568" y="2445847"/>
            <a:ext cx="17106863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Multi-Scale Feature Maps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: Single Shot Mobile Detector (SSD) Uses feature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3600" dirty="0">
                <a:solidFill>
                  <a:schemeClr val="bg2"/>
                </a:solidFill>
                <a:latin typeface="Codec Pro" panose="020B0604020202020204" charset="0"/>
              </a:rPr>
              <a:t>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maps from different CNN layers for detecting objects at various scale.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Convolutional Filters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: Predicts object class scores and bounding box offsets.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Non-Maximum Suppression (NMS)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: Removes duplicate boxes, keeping those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 with higher confidence scores.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Advantages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Codec Pro" panose="020B0604020202020204" charset="0"/>
              </a:rPr>
              <a:t>: Real-time detection, simpler architecture, easy to implement.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663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FFC6B-02D3-93EB-9578-228D2E14F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A5350B6-7CD3-6706-5ECA-CCA89C71D78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76AFA12-AEF5-B787-CF34-0F8FA7FD9F2C}"/>
              </a:ext>
            </a:extLst>
          </p:cNvPr>
          <p:cNvSpPr/>
          <p:nvPr/>
        </p:nvSpPr>
        <p:spPr>
          <a:xfrm>
            <a:off x="7900085" y="-2943468"/>
            <a:ext cx="10974678" cy="9369631"/>
          </a:xfrm>
          <a:custGeom>
            <a:avLst/>
            <a:gdLst/>
            <a:ahLst/>
            <a:cxnLst/>
            <a:rect l="l" t="t" r="r" b="b"/>
            <a:pathLst>
              <a:path w="10974678" h="9369631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3791F0FF-49F0-3439-6D8C-C01C839E5274}"/>
              </a:ext>
            </a:extLst>
          </p:cNvPr>
          <p:cNvSpPr/>
          <p:nvPr/>
        </p:nvSpPr>
        <p:spPr>
          <a:xfrm>
            <a:off x="14540106" y="2626055"/>
            <a:ext cx="3453813" cy="7568117"/>
          </a:xfrm>
          <a:custGeom>
            <a:avLst/>
            <a:gdLst/>
            <a:ahLst/>
            <a:cxnLst/>
            <a:rect l="l" t="t" r="r" b="b"/>
            <a:pathLst>
              <a:path w="3453813" h="7568117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3DE424E3-2F61-C349-05E0-E33B4C8B1250}"/>
              </a:ext>
            </a:extLst>
          </p:cNvPr>
          <p:cNvSpPr txBox="1"/>
          <p:nvPr/>
        </p:nvSpPr>
        <p:spPr>
          <a:xfrm>
            <a:off x="274275" y="478074"/>
            <a:ext cx="16764000" cy="19492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18"/>
              </a:lnSpc>
            </a:pPr>
            <a:r>
              <a:rPr lang="en-US" sz="7000" dirty="0">
                <a:solidFill>
                  <a:srgbClr val="CB6CE6"/>
                </a:solidFill>
                <a:latin typeface="Codec Pro"/>
                <a:ea typeface="Codec Pro"/>
                <a:cs typeface="Codec Pro"/>
                <a:sym typeface="Codec Pro"/>
              </a:rPr>
              <a:t>Reinforcement Deep Learning Model Deep Q-Network (DQN)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8CA3207-EB05-F278-A412-DE4CE2D70147}"/>
              </a:ext>
            </a:extLst>
          </p:cNvPr>
          <p:cNvSpPr txBox="1"/>
          <p:nvPr/>
        </p:nvSpPr>
        <p:spPr>
          <a:xfrm>
            <a:off x="1762031" y="1741348"/>
            <a:ext cx="14763939" cy="49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7"/>
              </a:lnSpc>
            </a:pPr>
            <a:r>
              <a:rPr lang="en-US" sz="2783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B50BCDC-CAA2-0E20-FC92-E53AB367F1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081" y="2626055"/>
            <a:ext cx="17913750" cy="6797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4000" dirty="0">
                <a:solidFill>
                  <a:schemeClr val="bg2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DQN (</a:t>
            </a:r>
            <a:r>
              <a:rPr lang="en-IN" sz="4000" dirty="0">
                <a:solidFill>
                  <a:schemeClr val="bg2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Deep Q-Network):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IN" sz="4000" dirty="0">
                <a:solidFill>
                  <a:schemeClr val="bg2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It combines Q</a:t>
            </a:r>
            <a:r>
              <a:rPr lang="en-IN" sz="4000" b="1" dirty="0">
                <a:solidFill>
                  <a:schemeClr val="bg2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-learning</a:t>
            </a:r>
            <a:r>
              <a:rPr lang="en-IN" sz="4000" dirty="0">
                <a:solidFill>
                  <a:schemeClr val="bg2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 with deep learning techniques, which helps  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IN" sz="4000" dirty="0">
                <a:solidFill>
                  <a:schemeClr val="bg2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agents to learn how to make decisions in environments with  high 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IN" sz="4000" dirty="0">
                <a:solidFill>
                  <a:schemeClr val="bg2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dimensional input spaces (e.g., images or videos).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IN" sz="4000" dirty="0">
              <a:solidFill>
                <a:schemeClr val="bg2"/>
              </a:solidFill>
              <a:effectLst/>
              <a:latin typeface="Codec Pro" panose="020B060402020202020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IN" sz="4000" dirty="0">
                <a:solidFill>
                  <a:schemeClr val="bg2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The agent starts with a feature extraction step, typically using a 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IN" sz="4000" b="1" dirty="0">
                <a:solidFill>
                  <a:schemeClr val="bg2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Convolutional Neural Network (CNN)</a:t>
            </a:r>
            <a:r>
              <a:rPr lang="en-IN" sz="4000" dirty="0">
                <a:solidFill>
                  <a:schemeClr val="bg2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 to convert raw images into feature 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IN" sz="4000" dirty="0">
                <a:solidFill>
                  <a:schemeClr val="bg2"/>
                </a:solidFill>
                <a:effectLst/>
                <a:latin typeface="Codec Pro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maps (or image embeddings) that represent the content of the image.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Codec Pr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277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1065</Words>
  <Application>Microsoft Office PowerPoint</Application>
  <PresentationFormat>Custom</PresentationFormat>
  <Paragraphs>137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Codec Pro</vt:lpstr>
      <vt:lpstr>Codec Pro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Blue Futuristic Modern Artificial Intelligence Project Presentation</dc:title>
  <dc:creator>Charitha Chinnapapannagari</dc:creator>
  <cp:lastModifiedBy>Charitha Chinnapapannagari</cp:lastModifiedBy>
  <cp:revision>4</cp:revision>
  <dcterms:created xsi:type="dcterms:W3CDTF">2006-08-16T00:00:00Z</dcterms:created>
  <dcterms:modified xsi:type="dcterms:W3CDTF">2024-12-05T22:11:40Z</dcterms:modified>
  <dc:identifier>DAGVi0TfkXc</dc:identifier>
</cp:coreProperties>
</file>

<file path=docProps/thumbnail.jpeg>
</file>